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6"/>
  </p:notesMasterIdLst>
  <p:sldIdLst>
    <p:sldId id="267" r:id="rId2"/>
    <p:sldId id="260" r:id="rId3"/>
    <p:sldId id="261" r:id="rId4"/>
    <p:sldId id="262" r:id="rId5"/>
    <p:sldId id="263" r:id="rId6"/>
    <p:sldId id="266" r:id="rId7"/>
    <p:sldId id="264" r:id="rId8"/>
    <p:sldId id="265" r:id="rId9"/>
    <p:sldId id="268" r:id="rId10"/>
    <p:sldId id="269" r:id="rId11"/>
    <p:sldId id="257" r:id="rId12"/>
    <p:sldId id="272" r:id="rId13"/>
    <p:sldId id="271" r:id="rId14"/>
    <p:sldId id="27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7A397"/>
    <a:srgbClr val="3EFFED"/>
    <a:srgbClr val="E74BB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87" d="100"/>
          <a:sy n="87" d="100"/>
        </p:scale>
        <p:origin x="-8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F553EE-3308-2740-B469-BC79E91A3451}" type="datetimeFigureOut">
              <a:rPr lang="en-US" smtClean="0"/>
              <a:pPr/>
              <a:t>1/2/13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AB5C16-6FD3-F74E-B6A3-8DF2336E0E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class in Lithography has improved my teaching in printmaking, by creating an environment during printmaking that builds independence and working together.  This presentation shares examples of how the elements of Lithography can be experienced with young children in order for students to become more familiar with the actual process of Lithography.</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My essential question is “Could the elements of Lithography be brought to young people?  I began to reflect on the Tuesday night class and selected 2</a:t>
            </a:r>
            <a:r>
              <a:rPr lang="en-US" sz="1200" kern="1200" baseline="30000" dirty="0" smtClean="0">
                <a:solidFill>
                  <a:schemeClr val="tx1"/>
                </a:solidFill>
                <a:latin typeface="+mn-lt"/>
                <a:ea typeface="+mn-ea"/>
                <a:cs typeface="+mn-cs"/>
              </a:rPr>
              <a:t>nd</a:t>
            </a:r>
            <a:r>
              <a:rPr lang="en-US" sz="1200" kern="1200" dirty="0" smtClean="0">
                <a:solidFill>
                  <a:schemeClr val="tx1"/>
                </a:solidFill>
                <a:latin typeface="+mn-lt"/>
                <a:ea typeface="+mn-ea"/>
                <a:cs typeface="+mn-cs"/>
              </a:rPr>
              <a:t> grade, 4</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and 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grade as my test.</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pPr lvl="0"/>
            <a:r>
              <a:rPr lang="en-US" sz="1200" kern="1200" dirty="0" smtClean="0">
                <a:solidFill>
                  <a:schemeClr val="tx1"/>
                </a:solidFill>
                <a:latin typeface="+mn-lt"/>
                <a:ea typeface="+mn-ea"/>
                <a:cs typeface="+mn-cs"/>
              </a:rPr>
              <a:t>I discovered that yes, my experience as a student in Lithography was transferring in to my teaching and observations of student performance.</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Visual Aids</a:t>
            </a:r>
            <a:r>
              <a:rPr lang="en-US" baseline="0" dirty="0" smtClean="0"/>
              <a:t> relax students so they are able to see what happens next.  Even though much happens within these steps, the modeling and visual reminder supports them throughout the process. </a:t>
            </a:r>
            <a:r>
              <a:rPr lang="en-US" sz="1200" kern="1200" dirty="0" smtClean="0">
                <a:solidFill>
                  <a:schemeClr val="tx1"/>
                </a:solidFill>
                <a:latin typeface="+mn-lt"/>
                <a:ea typeface="+mn-ea"/>
                <a:cs typeface="+mn-cs"/>
              </a:rPr>
              <a:t>As a Lithography student, I realized how valuable visual aids are to experiencing the process and anticipating what will happen next.  So, I created this simple and clear chart to post for 2</a:t>
            </a:r>
            <a:r>
              <a:rPr lang="en-US" sz="1200" kern="1200" baseline="30000" dirty="0" smtClean="0">
                <a:solidFill>
                  <a:schemeClr val="tx1"/>
                </a:solidFill>
                <a:latin typeface="+mn-lt"/>
                <a:ea typeface="+mn-ea"/>
                <a:cs typeface="+mn-cs"/>
              </a:rPr>
              <a:t>nd</a:t>
            </a:r>
            <a:r>
              <a:rPr lang="en-US" sz="1200" kern="1200" dirty="0" smtClean="0">
                <a:solidFill>
                  <a:schemeClr val="tx1"/>
                </a:solidFill>
                <a:latin typeface="+mn-lt"/>
                <a:ea typeface="+mn-ea"/>
                <a:cs typeface="+mn-cs"/>
              </a:rPr>
              <a:t> grade students in printing Styrofoam plates.  This created </a:t>
            </a:r>
            <a:r>
              <a:rPr lang="en-US" sz="1200" b="1" kern="1200" dirty="0" smtClean="0">
                <a:solidFill>
                  <a:schemeClr val="tx1"/>
                </a:solidFill>
                <a:latin typeface="+mn-lt"/>
                <a:ea typeface="+mn-ea"/>
                <a:cs typeface="+mn-cs"/>
              </a:rPr>
              <a:t>interdependence</a:t>
            </a:r>
            <a:r>
              <a:rPr lang="en-US" sz="1200" kern="1200" dirty="0" smtClean="0">
                <a:solidFill>
                  <a:schemeClr val="tx1"/>
                </a:solidFill>
                <a:latin typeface="+mn-lt"/>
                <a:ea typeface="+mn-ea"/>
                <a:cs typeface="+mn-cs"/>
              </a:rPr>
              <a:t> with each student as they moved through the process at their own pace.</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my demonstrations, the more analogies I used to compare the process to real life </a:t>
            </a:r>
            <a:r>
              <a:rPr lang="en-US" sz="1200" b="1" kern="1200" dirty="0" smtClean="0">
                <a:solidFill>
                  <a:schemeClr val="tx1"/>
                </a:solidFill>
                <a:latin typeface="+mn-lt"/>
                <a:ea typeface="+mn-ea"/>
                <a:cs typeface="+mn-cs"/>
              </a:rPr>
              <a:t>experiences</a:t>
            </a:r>
            <a:r>
              <a:rPr lang="en-US" sz="1200" kern="1200" dirty="0" smtClean="0">
                <a:solidFill>
                  <a:schemeClr val="tx1"/>
                </a:solidFill>
                <a:latin typeface="+mn-lt"/>
                <a:ea typeface="+mn-ea"/>
                <a:cs typeface="+mn-cs"/>
              </a:rPr>
              <a:t>, the greater the understanding.  Lithography improved our application of ink onto the plate.  These marks enhanced student </a:t>
            </a:r>
            <a:r>
              <a:rPr lang="en-US" sz="1200" b="1" kern="1200" dirty="0" smtClean="0">
                <a:solidFill>
                  <a:schemeClr val="tx1"/>
                </a:solidFill>
                <a:latin typeface="+mn-lt"/>
                <a:ea typeface="+mn-ea"/>
                <a:cs typeface="+mn-cs"/>
              </a:rPr>
              <a:t>self-control</a:t>
            </a:r>
            <a:r>
              <a:rPr lang="en-US" sz="1200" kern="1200" dirty="0" smtClean="0">
                <a:solidFill>
                  <a:schemeClr val="tx1"/>
                </a:solidFill>
                <a:latin typeface="+mn-lt"/>
                <a:ea typeface="+mn-ea"/>
                <a:cs typeface="+mn-cs"/>
              </a:rPr>
              <a:t> in using purposeful marks and adjusting amount of ink to plate.</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A7AB5C16-6FD3-F74E-B6A3-8DF2336E0EA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pPr lvl="0"/>
            <a:r>
              <a:rPr lang="en-US" sz="1200" kern="1200" dirty="0" smtClean="0">
                <a:solidFill>
                  <a:schemeClr val="tx1"/>
                </a:solidFill>
                <a:latin typeface="+mn-lt"/>
                <a:ea typeface="+mn-ea"/>
                <a:cs typeface="+mn-cs"/>
              </a:rPr>
              <a:t>Establishing </a:t>
            </a:r>
            <a:r>
              <a:rPr lang="en-US" sz="1200" b="1" kern="1200" dirty="0" smtClean="0">
                <a:solidFill>
                  <a:schemeClr val="tx1"/>
                </a:solidFill>
                <a:latin typeface="+mn-lt"/>
                <a:ea typeface="+mn-ea"/>
                <a:cs typeface="+mn-cs"/>
              </a:rPr>
              <a:t>community</a:t>
            </a:r>
            <a:r>
              <a:rPr lang="en-US" sz="1200" kern="1200" dirty="0" smtClean="0">
                <a:solidFill>
                  <a:schemeClr val="tx1"/>
                </a:solidFill>
                <a:latin typeface="+mn-lt"/>
                <a:ea typeface="+mn-ea"/>
                <a:cs typeface="+mn-cs"/>
              </a:rPr>
              <a:t> by setting up a shared printing workspace.  This was very helpful because my students, like myself as a student was able to keep track of the application of ink, how much ink to use, etc.</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Here I’m pointing out the analogy of learning how to control the helm reminded me of adjusting the pressure of the press.  With scooter, bikes and and perhaps even the computer </a:t>
            </a:r>
            <a:r>
              <a:rPr lang="en-US" sz="1200" b="1" kern="1200" dirty="0" smtClean="0">
                <a:solidFill>
                  <a:schemeClr val="tx1"/>
                </a:solidFill>
                <a:latin typeface="+mn-lt"/>
                <a:ea typeface="+mn-ea"/>
                <a:cs typeface="+mn-cs"/>
              </a:rPr>
              <a:t>self-control</a:t>
            </a:r>
            <a:r>
              <a:rPr lang="en-US" sz="1200" kern="1200" dirty="0" smtClean="0">
                <a:solidFill>
                  <a:schemeClr val="tx1"/>
                </a:solidFill>
                <a:latin typeface="+mn-lt"/>
                <a:ea typeface="+mn-ea"/>
                <a:cs typeface="+mn-cs"/>
              </a:rPr>
              <a:t> is extremely valuable to attain within many steps of printmaking.</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excitement of printing any type of plate takes </a:t>
            </a:r>
            <a:r>
              <a:rPr lang="en-US" sz="1200" b="1" kern="1200" dirty="0" smtClean="0">
                <a:solidFill>
                  <a:schemeClr val="tx1"/>
                </a:solidFill>
                <a:latin typeface="+mn-lt"/>
                <a:ea typeface="+mn-ea"/>
                <a:cs typeface="+mn-cs"/>
              </a:rPr>
              <a:t>self-control.</a:t>
            </a:r>
            <a:r>
              <a:rPr lang="en-US" sz="1200" kern="1200" dirty="0" smtClean="0">
                <a:solidFill>
                  <a:schemeClr val="tx1"/>
                </a:solidFill>
                <a:latin typeface="+mn-lt"/>
                <a:ea typeface="+mn-ea"/>
                <a:cs typeface="+mn-cs"/>
              </a:rPr>
              <a:t> To assist with ‘landing the plate’ and keeping clean borders, we use paper towels and pre-marked paper to assist with centering. Numbering was so helpful with students understanding series and how the plate is the same, but there may be some variation…at this level!  </a:t>
            </a: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a:t>
            </a:r>
            <a:r>
              <a:rPr lang="en-US" sz="1200" kern="1200" baseline="0" dirty="0" smtClean="0">
                <a:solidFill>
                  <a:schemeClr val="tx1"/>
                </a:solidFill>
                <a:latin typeface="+mn-lt"/>
                <a:ea typeface="+mn-ea"/>
                <a:cs typeface="+mn-cs"/>
              </a:rPr>
              <a:t> were not as successful as I would have liked to have been with the “Kitchen Lithography” found on You Tube.  The materials were very tricky (too much or too little of any material or any procedure) to manage with students and took lots of practice.  Because they had seen the video &amp; of course wanted success, I figured out that students could at least experience the “reduction” process with straight up water based printing ink and mono prints with foil.  I know our 1975 sink will be so happy!!</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7AB5C16-6FD3-F74E-B6A3-8DF2336E0EA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My 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graders watched the private you tube video, copyrights of</a:t>
            </a:r>
            <a:r>
              <a:rPr lang="en-US" sz="1200" kern="1200" baseline="0" dirty="0" smtClean="0">
                <a:solidFill>
                  <a:schemeClr val="tx1"/>
                </a:solidFill>
                <a:latin typeface="+mn-lt"/>
                <a:ea typeface="+mn-ea"/>
                <a:cs typeface="+mn-cs"/>
              </a:rPr>
              <a:t> his video</a:t>
            </a:r>
            <a:r>
              <a:rPr lang="en-US" sz="1200" kern="1200" dirty="0" smtClean="0">
                <a:solidFill>
                  <a:schemeClr val="tx1"/>
                </a:solidFill>
                <a:latin typeface="+mn-lt"/>
                <a:ea typeface="+mn-ea"/>
                <a:cs typeface="+mn-cs"/>
              </a:rPr>
              <a:t> would not allow me to share here, but he is very responsive to comments and sent a </a:t>
            </a:r>
            <a:r>
              <a:rPr lang="en-US" sz="1200" kern="1200" dirty="0" err="1" smtClean="0">
                <a:solidFill>
                  <a:schemeClr val="tx1"/>
                </a:solidFill>
                <a:latin typeface="+mn-lt"/>
                <a:ea typeface="+mn-ea"/>
                <a:cs typeface="+mn-cs"/>
              </a:rPr>
              <a:t>pdf</a:t>
            </a:r>
            <a:r>
              <a:rPr lang="en-US" sz="1200" kern="1200" dirty="0" smtClean="0">
                <a:solidFill>
                  <a:schemeClr val="tx1"/>
                </a:solidFill>
                <a:latin typeface="+mn-lt"/>
                <a:ea typeface="+mn-ea"/>
                <a:cs typeface="+mn-cs"/>
              </a:rPr>
              <a:t> of directions!  We</a:t>
            </a:r>
            <a:r>
              <a:rPr lang="en-US" sz="1200" kern="1200" baseline="0" dirty="0" smtClean="0">
                <a:solidFill>
                  <a:schemeClr val="tx1"/>
                </a:solidFill>
                <a:latin typeface="+mn-lt"/>
                <a:ea typeface="+mn-ea"/>
                <a:cs typeface="+mn-cs"/>
              </a:rPr>
              <a:t> tried and tried, maybe too much oil left, but it was time to move on.  In Lithography, the reduction process was my ticket to maintaining the student enthusiasm!!  “I owe you” is the reduction assignment I did of my mother for Lithography.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will move forward from foil prints to linoleum prints.  I highly recommend the </a:t>
            </a:r>
            <a:r>
              <a:rPr lang="en-US" baseline="0" dirty="0" err="1" smtClean="0"/>
              <a:t>vimeo</a:t>
            </a:r>
            <a:r>
              <a:rPr lang="en-US" baseline="0" dirty="0" smtClean="0"/>
              <a:t> video “Bon A </a:t>
            </a:r>
            <a:r>
              <a:rPr lang="en-US" baseline="0" dirty="0" err="1" smtClean="0"/>
              <a:t>Tirer</a:t>
            </a:r>
            <a:r>
              <a:rPr lang="en-US" baseline="0" dirty="0" smtClean="0"/>
              <a:t>”  easy to find online.  </a:t>
            </a:r>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Lichtenstein’s Retrospective</a:t>
            </a:r>
            <a:r>
              <a:rPr lang="en-US" baseline="0" dirty="0" smtClean="0"/>
              <a:t> blew my mind and inspired my thinking so much in terms of color and layering.  I was thinking, thinking, thinking of what to use with students.  H</a:t>
            </a:r>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Bubble</a:t>
            </a:r>
            <a:r>
              <a:rPr lang="en-US" baseline="0" dirty="0" smtClean="0"/>
              <a:t> wrap finally popped in my mind and would serve as an excellent tool for Lichtenstein’s Ben-day pattern.  I also learned from exhibit that Lichtenstein became frustrated with his work and not finding success as an abstract expressionist. Studying his “</a:t>
            </a:r>
            <a:r>
              <a:rPr lang="en-US" baseline="0" dirty="0" err="1" smtClean="0"/>
              <a:t>Lichtensteined</a:t>
            </a:r>
            <a:r>
              <a:rPr lang="en-US" baseline="0" dirty="0" smtClean="0"/>
              <a:t>” artworks of his peers,  such as Matisse and Picasso, students were able to understand the influences and inspirations artists share in their own work.</a:t>
            </a:r>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se examples are some of the first produced by Fourth grade as we focus on Kindness in 2013.  </a:t>
            </a:r>
            <a:endParaRPr lang="en-US" dirty="0"/>
          </a:p>
        </p:txBody>
      </p:sp>
      <p:sp>
        <p:nvSpPr>
          <p:cNvPr id="4" name="Slide Number Placeholder 3"/>
          <p:cNvSpPr>
            <a:spLocks noGrp="1"/>
          </p:cNvSpPr>
          <p:nvPr>
            <p:ph type="sldNum" sz="quarter" idx="10"/>
          </p:nvPr>
        </p:nvSpPr>
        <p:spPr/>
        <p:txBody>
          <a:bodyPr/>
          <a:lstStyle/>
          <a:p>
            <a:fld id="{A7AB5C16-6FD3-F74E-B6A3-8DF2336E0EAA}"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268CCD-3302-BA4C-B026-0DAAA99AE598}" type="datetimeFigureOut">
              <a:rPr lang="en-US" smtClean="0"/>
              <a:pPr/>
              <a:t>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68CCD-3302-BA4C-B026-0DAAA99AE598}" type="datetimeFigureOut">
              <a:rPr lang="en-US" smtClean="0"/>
              <a:pPr/>
              <a:t>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268CCD-3302-BA4C-B026-0DAAA99AE598}" type="datetimeFigureOut">
              <a:rPr lang="en-US" smtClean="0"/>
              <a:pPr/>
              <a:t>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268CCD-3302-BA4C-B026-0DAAA99AE598}" type="datetimeFigureOut">
              <a:rPr lang="en-US" smtClean="0"/>
              <a:pPr/>
              <a:t>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268CCD-3302-BA4C-B026-0DAAA99AE598}" type="datetimeFigureOut">
              <a:rPr lang="en-US" smtClean="0"/>
              <a:pPr/>
              <a:t>1/2/13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268CCD-3302-BA4C-B026-0DAAA99AE598}" type="datetimeFigureOut">
              <a:rPr lang="en-US" smtClean="0"/>
              <a:pPr/>
              <a:t>1/2/13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268CCD-3302-BA4C-B026-0DAAA99AE598}" type="datetimeFigureOut">
              <a:rPr lang="en-US" smtClean="0"/>
              <a:pPr/>
              <a:t>1/2/13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268CCD-3302-BA4C-B026-0DAAA99AE598}" type="datetimeFigureOut">
              <a:rPr lang="en-US" smtClean="0"/>
              <a:pPr/>
              <a:t>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268CCD-3302-BA4C-B026-0DAAA99AE598}" type="datetimeFigureOut">
              <a:rPr lang="en-US" smtClean="0"/>
              <a:pPr/>
              <a:t>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68CCD-3302-BA4C-B026-0DAAA99AE598}" type="datetimeFigureOut">
              <a:rPr lang="en-US" smtClean="0"/>
              <a:pPr/>
              <a:t>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68CCD-3302-BA4C-B026-0DAAA99AE598}" type="datetimeFigureOut">
              <a:rPr lang="en-US" smtClean="0"/>
              <a:pPr/>
              <a:t>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45226-CE51-6648-BAA2-F9B946F2DF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268CCD-3302-BA4C-B026-0DAAA99AE598}" type="datetimeFigureOut">
              <a:rPr lang="en-US" smtClean="0"/>
              <a:pPr/>
              <a:t>1/2/13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45226-CE51-6648-BAA2-F9B946F2DF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4.png"/><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7367" y="2130425"/>
            <a:ext cx="8866633" cy="1470025"/>
          </a:xfrm>
        </p:spPr>
        <p:txBody>
          <a:bodyPr/>
          <a:lstStyle/>
          <a:p>
            <a:r>
              <a:rPr lang="en-US" b="1" dirty="0" smtClean="0">
                <a:solidFill>
                  <a:srgbClr val="FFFF00"/>
                </a:solidFill>
              </a:rPr>
              <a:t>Lessons from </a:t>
            </a:r>
            <a:r>
              <a:rPr lang="en-US" dirty="0" smtClean="0">
                <a:solidFill>
                  <a:srgbClr val="FFFF00"/>
                </a:solidFill>
              </a:rPr>
              <a:t>Lithography for Elementary Art</a:t>
            </a:r>
            <a:endParaRPr lang="en-US" dirty="0">
              <a:solidFill>
                <a:srgbClr val="FFFF00"/>
              </a:solidFill>
            </a:endParaRPr>
          </a:p>
        </p:txBody>
      </p:sp>
      <p:sp>
        <p:nvSpPr>
          <p:cNvPr id="3" name="Subtitle 2"/>
          <p:cNvSpPr>
            <a:spLocks noGrp="1"/>
          </p:cNvSpPr>
          <p:nvPr>
            <p:ph type="subTitle" idx="1"/>
          </p:nvPr>
        </p:nvSpPr>
        <p:spPr/>
        <p:txBody>
          <a:bodyPr/>
          <a:lstStyle/>
          <a:p>
            <a:r>
              <a:rPr lang="en-US" b="1" dirty="0" smtClean="0">
                <a:solidFill>
                  <a:srgbClr val="FFFF00"/>
                </a:solidFill>
              </a:rPr>
              <a:t>Paige Byrne</a:t>
            </a:r>
          </a:p>
          <a:p>
            <a:r>
              <a:rPr lang="en-US" b="1" dirty="0" smtClean="0">
                <a:solidFill>
                  <a:srgbClr val="FFFF00"/>
                </a:solidFill>
              </a:rPr>
              <a:t>Fall 2012</a:t>
            </a:r>
            <a:endParaRPr lang="en-US" b="1"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srcRect/>
          <a:stretch>
            <a:fillRect/>
          </a:stretch>
        </p:blipFill>
        <p:spPr bwMode="auto">
          <a:xfrm>
            <a:off x="350358" y="798790"/>
            <a:ext cx="5664135" cy="5526170"/>
          </a:xfrm>
          <a:prstGeom prst="rect">
            <a:avLst/>
          </a:prstGeom>
          <a:noFill/>
          <a:ln w="9525">
            <a:noFill/>
            <a:miter lim="800000"/>
            <a:headEnd/>
            <a:tailEnd/>
          </a:ln>
          <a:effectLst/>
        </p:spPr>
      </p:pic>
      <p:sp>
        <p:nvSpPr>
          <p:cNvPr id="6" name="Oval Callout 5"/>
          <p:cNvSpPr/>
          <p:nvPr/>
        </p:nvSpPr>
        <p:spPr>
          <a:xfrm rot="659015">
            <a:off x="4771637" y="589230"/>
            <a:ext cx="4100496" cy="2714313"/>
          </a:xfrm>
          <a:prstGeom prst="wedgeEllipseCallout">
            <a:avLst>
              <a:gd name="adj1" fmla="val -17346"/>
              <a:gd name="adj2" fmla="val 54238"/>
            </a:avLst>
          </a:prstGeom>
          <a:solidFill>
            <a:schemeClr val="bg1"/>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dirty="0" smtClean="0">
                <a:solidFill>
                  <a:srgbClr val="FF0000"/>
                </a:solidFill>
              </a:rPr>
              <a:t> </a:t>
            </a:r>
            <a:r>
              <a:rPr lang="en-US" sz="2800" dirty="0" smtClean="0">
                <a:solidFill>
                  <a:srgbClr val="FF0000"/>
                </a:solidFill>
              </a:rPr>
              <a:t>Could elements </a:t>
            </a:r>
          </a:p>
          <a:p>
            <a:r>
              <a:rPr lang="en-US" sz="2800" dirty="0" smtClean="0">
                <a:solidFill>
                  <a:srgbClr val="FF0000"/>
                </a:solidFill>
              </a:rPr>
              <a:t> of Lithography be brought to young people ?</a:t>
            </a:r>
            <a:endParaRPr lang="en-US" sz="2800"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70450" y="274638"/>
            <a:ext cx="6116349" cy="1143000"/>
          </a:xfrm>
          <a:noFill/>
        </p:spPr>
        <p:txBody>
          <a:bodyPr/>
          <a:lstStyle/>
          <a:p>
            <a:pPr algn="r"/>
            <a:r>
              <a:rPr lang="en-US" dirty="0" smtClean="0">
                <a:solidFill>
                  <a:srgbClr val="FFFF00"/>
                </a:solidFill>
                <a:latin typeface="Bradley Hand ITC TT-Bold"/>
                <a:cs typeface="Bradley Hand ITC TT-Bold"/>
              </a:rPr>
              <a:t>Discovered these 5 ways!</a:t>
            </a:r>
            <a:endParaRPr lang="en-US" dirty="0">
              <a:solidFill>
                <a:srgbClr val="FFFF00"/>
              </a:solidFill>
              <a:latin typeface="Bradley Hand ITC TT-Bold"/>
              <a:cs typeface="Bradley Hand ITC TT-Bold"/>
            </a:endParaRPr>
          </a:p>
        </p:txBody>
      </p:sp>
      <p:sp>
        <p:nvSpPr>
          <p:cNvPr id="3" name="Content Placeholder 2"/>
          <p:cNvSpPr>
            <a:spLocks noGrp="1"/>
          </p:cNvSpPr>
          <p:nvPr>
            <p:ph idx="1"/>
          </p:nvPr>
        </p:nvSpPr>
        <p:spPr>
          <a:xfrm>
            <a:off x="457200" y="2131668"/>
            <a:ext cx="8229600" cy="4535466"/>
          </a:xfrm>
          <a:noFill/>
        </p:spPr>
        <p:txBody>
          <a:bodyPr>
            <a:normAutofit/>
          </a:bodyPr>
          <a:lstStyle/>
          <a:p>
            <a:r>
              <a:rPr lang="en-US" dirty="0" smtClean="0">
                <a:latin typeface="Futura Condensed"/>
                <a:cs typeface="Futura Condensed"/>
              </a:rPr>
              <a:t>Visual Aides improved Self Control  </a:t>
            </a:r>
            <a:r>
              <a:rPr lang="en-US" dirty="0" smtClean="0">
                <a:solidFill>
                  <a:srgbClr val="FF0000"/>
                </a:solidFill>
                <a:latin typeface="Futura Condensed"/>
                <a:cs typeface="Futura Condensed"/>
              </a:rPr>
              <a:t>Interdependence</a:t>
            </a:r>
          </a:p>
          <a:p>
            <a:endParaRPr lang="en-US" sz="1200" dirty="0" smtClean="0">
              <a:latin typeface="Futura Condensed"/>
              <a:cs typeface="Futura Condensed"/>
            </a:endParaRPr>
          </a:p>
          <a:p>
            <a:r>
              <a:rPr lang="en-US" dirty="0" smtClean="0">
                <a:latin typeface="Futura Condensed"/>
                <a:cs typeface="Futura Condensed"/>
              </a:rPr>
              <a:t>Analogies from life used in printing process create a familiar </a:t>
            </a:r>
            <a:r>
              <a:rPr lang="en-US" dirty="0" smtClean="0">
                <a:solidFill>
                  <a:srgbClr val="FF0000"/>
                </a:solidFill>
                <a:latin typeface="Futura Condensed"/>
                <a:cs typeface="Futura Condensed"/>
              </a:rPr>
              <a:t>Experience  </a:t>
            </a:r>
            <a:r>
              <a:rPr lang="en-US" dirty="0" smtClean="0">
                <a:latin typeface="Futura Condensed"/>
                <a:cs typeface="Futura Condensed"/>
              </a:rPr>
              <a:t>and creates peace with practice!</a:t>
            </a:r>
          </a:p>
          <a:p>
            <a:endParaRPr lang="en-US" sz="1200" dirty="0" smtClean="0">
              <a:latin typeface="Futura Condensed"/>
              <a:cs typeface="Futura Condensed"/>
            </a:endParaRPr>
          </a:p>
          <a:p>
            <a:r>
              <a:rPr lang="en-US" dirty="0" smtClean="0">
                <a:latin typeface="Futura Condensed"/>
                <a:cs typeface="Futura Condensed"/>
              </a:rPr>
              <a:t>The process improves </a:t>
            </a:r>
            <a:r>
              <a:rPr lang="en-US" dirty="0" smtClean="0">
                <a:solidFill>
                  <a:srgbClr val="FF0000"/>
                </a:solidFill>
                <a:latin typeface="Futura Condensed"/>
                <a:cs typeface="Futura Condensed"/>
              </a:rPr>
              <a:t>Self-Control </a:t>
            </a:r>
          </a:p>
          <a:p>
            <a:endParaRPr lang="en-US" sz="1200" dirty="0" smtClean="0">
              <a:solidFill>
                <a:srgbClr val="FF0000"/>
              </a:solidFill>
              <a:latin typeface="Futura Condensed"/>
              <a:cs typeface="Futura Condensed"/>
            </a:endParaRPr>
          </a:p>
          <a:p>
            <a:r>
              <a:rPr lang="en-US" dirty="0" smtClean="0">
                <a:latin typeface="Futura Condensed"/>
                <a:cs typeface="Futura Condensed"/>
              </a:rPr>
              <a:t>Printmaking develops a </a:t>
            </a:r>
            <a:r>
              <a:rPr lang="en-US" dirty="0" smtClean="0">
                <a:solidFill>
                  <a:srgbClr val="FF0000"/>
                </a:solidFill>
                <a:latin typeface="Futura Condensed"/>
                <a:cs typeface="Futura Condensed"/>
              </a:rPr>
              <a:t>Community</a:t>
            </a:r>
          </a:p>
          <a:p>
            <a:endParaRPr lang="en-US" sz="1200" dirty="0" smtClean="0">
              <a:latin typeface="Futura Condensed"/>
              <a:cs typeface="Futura Condensed"/>
            </a:endParaRPr>
          </a:p>
          <a:p>
            <a:r>
              <a:rPr lang="en-US" dirty="0" smtClean="0">
                <a:latin typeface="Futura Condensed"/>
                <a:cs typeface="Futura Condensed"/>
              </a:rPr>
              <a:t>Students experience </a:t>
            </a:r>
            <a:r>
              <a:rPr lang="en-US" dirty="0" smtClean="0">
                <a:solidFill>
                  <a:srgbClr val="FF0000"/>
                </a:solidFill>
                <a:latin typeface="Futura Condensed"/>
                <a:cs typeface="Futura Condensed"/>
              </a:rPr>
              <a:t>Collaboration</a:t>
            </a:r>
            <a:endParaRPr lang="en-US" dirty="0" smtClean="0">
              <a:latin typeface="Futura Condensed"/>
              <a:cs typeface="Futura Condensed"/>
            </a:endParaRPr>
          </a:p>
        </p:txBody>
      </p:sp>
      <p:sp>
        <p:nvSpPr>
          <p:cNvPr id="4" name="Oval Callout 3"/>
          <p:cNvSpPr/>
          <p:nvPr/>
        </p:nvSpPr>
        <p:spPr>
          <a:xfrm>
            <a:off x="457200" y="274638"/>
            <a:ext cx="1841085" cy="1325562"/>
          </a:xfrm>
          <a:prstGeom prst="wedgeEllipseCallout">
            <a:avLst/>
          </a:prstGeom>
          <a:solidFill>
            <a:schemeClr val="bg1"/>
          </a:solidFill>
          <a:ln w="28575" cmpd="sng">
            <a:solidFill>
              <a:schemeClr val="tx1"/>
            </a:solidFill>
          </a:ln>
        </p:spPr>
        <p:style>
          <a:lnRef idx="1">
            <a:schemeClr val="accent1"/>
          </a:lnRef>
          <a:fillRef idx="3">
            <a:schemeClr val="accent1"/>
          </a:fillRef>
          <a:effectRef idx="2">
            <a:schemeClr val="accent1"/>
          </a:effectRef>
          <a:fontRef idx="minor">
            <a:schemeClr val="lt1"/>
          </a:fontRef>
        </p:style>
      </p:sp>
      <p:sp>
        <p:nvSpPr>
          <p:cNvPr id="7" name="TextBox 6"/>
          <p:cNvSpPr txBox="1"/>
          <p:nvPr/>
        </p:nvSpPr>
        <p:spPr>
          <a:xfrm>
            <a:off x="650174" y="650083"/>
            <a:ext cx="1391066" cy="646331"/>
          </a:xfrm>
          <a:prstGeom prst="rect">
            <a:avLst/>
          </a:prstGeom>
          <a:noFill/>
        </p:spPr>
        <p:txBody>
          <a:bodyPr wrap="square" rtlCol="0">
            <a:spAutoFit/>
          </a:bodyPr>
          <a:lstStyle/>
          <a:p>
            <a:r>
              <a:rPr lang="en-US" sz="3600" dirty="0" smtClean="0">
                <a:latin typeface="Handwriting - Dakota"/>
                <a:cs typeface="Handwriting - Dakota"/>
              </a:rPr>
              <a:t> </a:t>
            </a:r>
            <a:r>
              <a:rPr lang="en-US" sz="3600" b="1" dirty="0" smtClean="0">
                <a:solidFill>
                  <a:srgbClr val="27A397"/>
                </a:solidFill>
                <a:latin typeface="Handwriting - Dakota"/>
                <a:cs typeface="Handwriting - Dakota"/>
              </a:rPr>
              <a:t>Yes!</a:t>
            </a:r>
            <a:endParaRPr lang="en-US" sz="3600" b="1" dirty="0">
              <a:solidFill>
                <a:srgbClr val="27A397"/>
              </a:solidFill>
              <a:latin typeface="Handwriting - Dakota"/>
              <a:cs typeface="Handwriting - Dakot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srcRect/>
          <a:stretch>
            <a:fillRect/>
          </a:stretch>
        </p:blipFill>
        <p:spPr bwMode="auto">
          <a:xfrm>
            <a:off x="4415127" y="1708357"/>
            <a:ext cx="4271672" cy="4507481"/>
          </a:xfrm>
          <a:prstGeom prst="rect">
            <a:avLst/>
          </a:prstGeom>
          <a:noFill/>
          <a:ln w="9525">
            <a:noFill/>
            <a:miter lim="800000"/>
            <a:headEnd/>
            <a:tailEnd/>
          </a:ln>
          <a:effectLst/>
        </p:spPr>
      </p:pic>
      <p:pic>
        <p:nvPicPr>
          <p:cNvPr id="18435" name="Picture 3"/>
          <p:cNvPicPr>
            <a:picLocks noChangeAspect="1" noChangeArrowheads="1"/>
          </p:cNvPicPr>
          <p:nvPr/>
        </p:nvPicPr>
        <p:blipFill>
          <a:blip r:embed="rId4"/>
          <a:srcRect/>
          <a:stretch>
            <a:fillRect/>
          </a:stretch>
        </p:blipFill>
        <p:spPr bwMode="auto">
          <a:xfrm>
            <a:off x="457200" y="1435100"/>
            <a:ext cx="3135923" cy="3599265"/>
          </a:xfrm>
          <a:prstGeom prst="rect">
            <a:avLst/>
          </a:prstGeom>
          <a:noFill/>
          <a:ln w="9525">
            <a:noFill/>
            <a:miter lim="800000"/>
            <a:headEnd/>
            <a:tailEnd/>
          </a:ln>
          <a:effectLst/>
        </p:spPr>
      </p:pic>
      <p:sp>
        <p:nvSpPr>
          <p:cNvPr id="15" name="Title 14"/>
          <p:cNvSpPr>
            <a:spLocks noGrp="1"/>
          </p:cNvSpPr>
          <p:nvPr>
            <p:ph type="title"/>
          </p:nvPr>
        </p:nvSpPr>
        <p:spPr>
          <a:xfrm>
            <a:off x="457200" y="273050"/>
            <a:ext cx="8229599" cy="1162050"/>
          </a:xfrm>
          <a:noFill/>
        </p:spPr>
        <p:txBody>
          <a:bodyPr>
            <a:normAutofit/>
          </a:bodyPr>
          <a:lstStyle/>
          <a:p>
            <a:pPr algn="ctr"/>
            <a:r>
              <a:rPr lang="en-US" sz="2800" b="0" dirty="0" smtClean="0">
                <a:solidFill>
                  <a:srgbClr val="FFFF00"/>
                </a:solidFill>
                <a:latin typeface="Futura Condensed"/>
                <a:cs typeface="Futura Condensed"/>
              </a:rPr>
              <a:t>Visual Aides provide continuous support with each step</a:t>
            </a:r>
            <a:r>
              <a:rPr lang="en-US" dirty="0" smtClean="0"/>
              <a:t/>
            </a:r>
            <a:br>
              <a:rPr lang="en-US" dirty="0" smtClean="0"/>
            </a:br>
            <a:endParaRPr lang="en-US" dirty="0"/>
          </a:p>
        </p:txBody>
      </p:sp>
      <p:sp>
        <p:nvSpPr>
          <p:cNvPr id="8" name="TextBox 7"/>
          <p:cNvSpPr txBox="1"/>
          <p:nvPr/>
        </p:nvSpPr>
        <p:spPr>
          <a:xfrm rot="20677214">
            <a:off x="900271" y="5168632"/>
            <a:ext cx="4242183" cy="919409"/>
          </a:xfrm>
          <a:prstGeom prst="rect">
            <a:avLst/>
          </a:prstGeom>
          <a:noFill/>
        </p:spPr>
        <p:txBody>
          <a:bodyPr wrap="square" rtlCol="0">
            <a:spAutoFit/>
          </a:bodyPr>
          <a:lstStyle/>
          <a:p>
            <a:r>
              <a:rPr lang="en-US" sz="5400" dirty="0" smtClean="0">
                <a:solidFill>
                  <a:srgbClr val="FF0000"/>
                </a:solidFill>
                <a:latin typeface="Futura Condensed"/>
                <a:cs typeface="Futura Condensed"/>
              </a:rPr>
              <a:t> Clear  &amp; Simple!</a:t>
            </a:r>
            <a:endParaRPr lang="en-US" sz="5400" dirty="0">
              <a:solidFill>
                <a:srgbClr val="FF0000"/>
              </a:solidFill>
              <a:latin typeface="Futura Condensed"/>
              <a:cs typeface="Futura Condense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20983890">
            <a:off x="457200" y="332602"/>
            <a:ext cx="4895814" cy="2324659"/>
          </a:xfrm>
        </p:spPr>
        <p:txBody>
          <a:bodyPr>
            <a:normAutofit/>
          </a:bodyPr>
          <a:lstStyle/>
          <a:p>
            <a:r>
              <a:rPr lang="en-US" sz="3111" b="0" dirty="0" smtClean="0">
                <a:solidFill>
                  <a:srgbClr val="FFFF00"/>
                </a:solidFill>
                <a:latin typeface="Futura Condensed"/>
                <a:cs typeface="Futura Condensed"/>
              </a:rPr>
              <a:t>Analogies used in the process of preparing ink and </a:t>
            </a:r>
            <a:br>
              <a:rPr lang="en-US" sz="3111" b="0" dirty="0" smtClean="0">
                <a:solidFill>
                  <a:srgbClr val="FFFF00"/>
                </a:solidFill>
                <a:latin typeface="Futura Condensed"/>
                <a:cs typeface="Futura Condensed"/>
              </a:rPr>
            </a:br>
            <a:r>
              <a:rPr lang="en-US" sz="3111" b="0" dirty="0" smtClean="0">
                <a:solidFill>
                  <a:srgbClr val="FFFF00"/>
                </a:solidFill>
                <a:latin typeface="Futura Condensed"/>
                <a:cs typeface="Futura Condensed"/>
              </a:rPr>
              <a:t>printing plate improve students Self-Control</a:t>
            </a:r>
            <a:r>
              <a:rPr lang="en-US" dirty="0" smtClean="0"/>
              <a:t/>
            </a:r>
            <a:br>
              <a:rPr lang="en-US" dirty="0" smtClean="0"/>
            </a:br>
            <a:endParaRPr lang="en-US" dirty="0"/>
          </a:p>
        </p:txBody>
      </p:sp>
      <p:sp>
        <p:nvSpPr>
          <p:cNvPr id="3" name="Content Placeholder 2"/>
          <p:cNvSpPr>
            <a:spLocks noGrp="1"/>
          </p:cNvSpPr>
          <p:nvPr>
            <p:ph idx="1"/>
          </p:nvPr>
        </p:nvSpPr>
        <p:spPr>
          <a:xfrm>
            <a:off x="4524828" y="1768831"/>
            <a:ext cx="4161971" cy="4357332"/>
          </a:xfrm>
        </p:spPr>
        <p:txBody>
          <a:bodyPr>
            <a:normAutofit/>
          </a:bodyPr>
          <a:lstStyle/>
          <a:p>
            <a:r>
              <a:rPr lang="en-US" sz="2000" dirty="0" smtClean="0">
                <a:solidFill>
                  <a:srgbClr val="FF0000"/>
                </a:solidFill>
                <a:latin typeface="Futura Condensed"/>
                <a:cs typeface="Futura Condensed"/>
              </a:rPr>
              <a:t>Students went from blobs on </a:t>
            </a:r>
            <a:r>
              <a:rPr lang="en-US" sz="2000" dirty="0" err="1" smtClean="0">
                <a:solidFill>
                  <a:srgbClr val="FF0000"/>
                </a:solidFill>
                <a:latin typeface="Futura Condensed"/>
                <a:cs typeface="Futura Condensed"/>
              </a:rPr>
              <a:t>plexi</a:t>
            </a:r>
            <a:r>
              <a:rPr lang="en-US" sz="2000" dirty="0" smtClean="0">
                <a:solidFill>
                  <a:srgbClr val="FF0000"/>
                </a:solidFill>
                <a:latin typeface="Futura Condensed"/>
                <a:cs typeface="Futura Condensed"/>
              </a:rPr>
              <a:t> to direct line application</a:t>
            </a:r>
          </a:p>
          <a:p>
            <a:endParaRPr lang="en-US" sz="2000" dirty="0" smtClean="0"/>
          </a:p>
          <a:p>
            <a:endParaRPr lang="en-US" sz="2000" dirty="0" smtClean="0"/>
          </a:p>
          <a:p>
            <a:endParaRPr lang="en-US" sz="2000" dirty="0" smtClean="0"/>
          </a:p>
          <a:p>
            <a:endParaRPr lang="en-US" sz="2000" dirty="0" smtClean="0">
              <a:latin typeface="Futura Condensed"/>
              <a:cs typeface="Futura Condensed"/>
            </a:endParaRPr>
          </a:p>
        </p:txBody>
      </p:sp>
      <p:pic>
        <p:nvPicPr>
          <p:cNvPr id="5" name="Picture 4"/>
          <p:cNvPicPr>
            <a:picLocks noChangeAspect="1"/>
          </p:cNvPicPr>
          <p:nvPr/>
        </p:nvPicPr>
        <p:blipFill>
          <a:blip r:embed="rId3"/>
          <a:stretch>
            <a:fillRect/>
          </a:stretch>
        </p:blipFill>
        <p:spPr>
          <a:xfrm>
            <a:off x="2208888" y="4618903"/>
            <a:ext cx="2584235" cy="1897508"/>
          </a:xfrm>
          <a:prstGeom prst="rect">
            <a:avLst/>
          </a:prstGeom>
        </p:spPr>
      </p:pic>
      <p:pic>
        <p:nvPicPr>
          <p:cNvPr id="6" name="Picture 5"/>
          <p:cNvPicPr>
            <a:picLocks noChangeAspect="1"/>
          </p:cNvPicPr>
          <p:nvPr/>
        </p:nvPicPr>
        <p:blipFill>
          <a:blip r:embed="rId4"/>
          <a:stretch>
            <a:fillRect/>
          </a:stretch>
        </p:blipFill>
        <p:spPr>
          <a:xfrm rot="20841717">
            <a:off x="454198" y="2462975"/>
            <a:ext cx="3008313" cy="2426991"/>
          </a:xfrm>
          <a:prstGeom prst="rect">
            <a:avLst/>
          </a:prstGeom>
        </p:spPr>
      </p:pic>
      <p:cxnSp>
        <p:nvCxnSpPr>
          <p:cNvPr id="8" name="Straight Connector 7"/>
          <p:cNvCxnSpPr/>
          <p:nvPr/>
        </p:nvCxnSpPr>
        <p:spPr>
          <a:xfrm>
            <a:off x="6877957" y="2657261"/>
            <a:ext cx="1796143" cy="832757"/>
          </a:xfrm>
          <a:prstGeom prst="line">
            <a:avLst/>
          </a:prstGeom>
          <a:ln w="57150"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77957" y="3490018"/>
            <a:ext cx="1796143" cy="1588"/>
          </a:xfrm>
          <a:prstGeom prst="line">
            <a:avLst/>
          </a:prstGeom>
          <a:ln w="57150"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5"/>
          <a:stretch>
            <a:fillRect/>
          </a:stretch>
        </p:blipFill>
        <p:spPr>
          <a:xfrm rot="1180236">
            <a:off x="6012948" y="5190611"/>
            <a:ext cx="2008140" cy="1292736"/>
          </a:xfrm>
          <a:prstGeom prst="rect">
            <a:avLst/>
          </a:prstGeom>
        </p:spPr>
      </p:pic>
      <p:sp>
        <p:nvSpPr>
          <p:cNvPr id="13" name="Freeform 12"/>
          <p:cNvSpPr/>
          <p:nvPr/>
        </p:nvSpPr>
        <p:spPr>
          <a:xfrm>
            <a:off x="5080420" y="2461749"/>
            <a:ext cx="962659" cy="811345"/>
          </a:xfrm>
          <a:custGeom>
            <a:avLst/>
            <a:gdLst>
              <a:gd name="connsiteX0" fmla="*/ 75601 w 962659"/>
              <a:gd name="connsiteY0" fmla="*/ 320002 h 811345"/>
              <a:gd name="connsiteX1" fmla="*/ 680413 w 962659"/>
              <a:gd name="connsiteY1" fmla="*/ 62993 h 811345"/>
              <a:gd name="connsiteX2" fmla="*/ 922338 w 962659"/>
              <a:gd name="connsiteY2" fmla="*/ 697958 h 811345"/>
              <a:gd name="connsiteX3" fmla="*/ 438489 w 962659"/>
              <a:gd name="connsiteY3" fmla="*/ 743312 h 811345"/>
              <a:gd name="connsiteX4" fmla="*/ 226804 w 962659"/>
              <a:gd name="connsiteY4" fmla="*/ 395594 h 811345"/>
              <a:gd name="connsiteX5" fmla="*/ 75601 w 962659"/>
              <a:gd name="connsiteY5" fmla="*/ 320002 h 811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2659" h="811345">
                <a:moveTo>
                  <a:pt x="75601" y="320002"/>
                </a:moveTo>
                <a:cubicBezTo>
                  <a:pt x="151202" y="264569"/>
                  <a:pt x="539290" y="0"/>
                  <a:pt x="680413" y="62993"/>
                </a:cubicBezTo>
                <a:cubicBezTo>
                  <a:pt x="821536" y="125986"/>
                  <a:pt x="962659" y="584572"/>
                  <a:pt x="922338" y="697958"/>
                </a:cubicBezTo>
                <a:cubicBezTo>
                  <a:pt x="882017" y="811345"/>
                  <a:pt x="554411" y="793706"/>
                  <a:pt x="438489" y="743312"/>
                </a:cubicBezTo>
                <a:cubicBezTo>
                  <a:pt x="322567" y="692918"/>
                  <a:pt x="287285" y="471185"/>
                  <a:pt x="226804" y="395594"/>
                </a:cubicBezTo>
                <a:cubicBezTo>
                  <a:pt x="166323" y="320003"/>
                  <a:pt x="0" y="375435"/>
                  <a:pt x="75601" y="320002"/>
                </a:cubicBezTo>
                <a:close/>
              </a:path>
            </a:pathLst>
          </a:cu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793123" y="3885363"/>
            <a:ext cx="3386947" cy="1015663"/>
          </a:xfrm>
          <a:prstGeom prst="rect">
            <a:avLst/>
          </a:prstGeom>
          <a:noFill/>
        </p:spPr>
        <p:txBody>
          <a:bodyPr wrap="square" rtlCol="0">
            <a:spAutoFit/>
          </a:bodyPr>
          <a:lstStyle/>
          <a:p>
            <a:r>
              <a:rPr lang="en-US" sz="2000" dirty="0" smtClean="0">
                <a:solidFill>
                  <a:srgbClr val="FF0000"/>
                </a:solidFill>
                <a:latin typeface="Futura Condensed"/>
                <a:cs typeface="Futura Condensed"/>
              </a:rPr>
              <a:t>Students roll ink until it sounds like a cricket and appears as smooth as an ice skating rink. </a:t>
            </a:r>
            <a:endParaRPr lang="en-US" sz="2000" dirty="0">
              <a:solidFill>
                <a:srgbClr val="FF0000"/>
              </a:solidFill>
              <a:latin typeface="Futura Condensed"/>
              <a:cs typeface="Futura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dirty="0" smtClean="0">
                <a:solidFill>
                  <a:srgbClr val="FFFF00"/>
                </a:solidFill>
                <a:latin typeface="Futura Condensed"/>
                <a:cs typeface="Futura Condensed"/>
              </a:rPr>
              <a:t>Printmaking offers the students an experience to develop a  community that practices of sharing, process, respect for space and materials </a:t>
            </a:r>
            <a:endParaRPr lang="en-US" sz="2400" dirty="0">
              <a:solidFill>
                <a:srgbClr val="FFFF00"/>
              </a:solidFill>
              <a:latin typeface="Futura Condensed"/>
              <a:cs typeface="Futura Condensed"/>
            </a:endParaRPr>
          </a:p>
        </p:txBody>
      </p:sp>
      <p:pic>
        <p:nvPicPr>
          <p:cNvPr id="24578" name="Picture 2"/>
          <p:cNvPicPr>
            <a:picLocks noChangeAspect="1" noChangeArrowheads="1"/>
          </p:cNvPicPr>
          <p:nvPr/>
        </p:nvPicPr>
        <p:blipFill>
          <a:blip r:embed="rId3"/>
          <a:srcRect/>
          <a:stretch>
            <a:fillRect/>
          </a:stretch>
        </p:blipFill>
        <p:spPr bwMode="auto">
          <a:xfrm>
            <a:off x="457200" y="1600200"/>
            <a:ext cx="3595040" cy="4525963"/>
          </a:xfrm>
          <a:prstGeom prst="rect">
            <a:avLst/>
          </a:prstGeom>
          <a:noFill/>
          <a:ln w="9525">
            <a:noFill/>
            <a:miter lim="800000"/>
            <a:headEnd/>
            <a:tailEnd/>
          </a:ln>
          <a:effectLst/>
        </p:spPr>
      </p:pic>
      <p:pic>
        <p:nvPicPr>
          <p:cNvPr id="24579" name="Picture 3"/>
          <p:cNvPicPr>
            <a:picLocks noChangeAspect="1" noChangeArrowheads="1"/>
          </p:cNvPicPr>
          <p:nvPr/>
        </p:nvPicPr>
        <p:blipFill>
          <a:blip r:embed="rId4"/>
          <a:srcRect/>
          <a:stretch>
            <a:fillRect/>
          </a:stretch>
        </p:blipFill>
        <p:spPr bwMode="auto">
          <a:xfrm>
            <a:off x="4648200" y="1600200"/>
            <a:ext cx="3471400" cy="4525963"/>
          </a:xfrm>
          <a:prstGeom prst="rect">
            <a:avLst/>
          </a:prstGeom>
          <a:noFill/>
          <a:ln w="9525">
            <a:noFill/>
            <a:miter lim="800000"/>
            <a:headEnd/>
            <a:tailEnd/>
          </a:ln>
          <a:effectLst/>
        </p:spPr>
      </p:pic>
      <p:sp>
        <p:nvSpPr>
          <p:cNvPr id="8" name="Oval Callout 7"/>
          <p:cNvSpPr/>
          <p:nvPr/>
        </p:nvSpPr>
        <p:spPr>
          <a:xfrm>
            <a:off x="7087724" y="1148984"/>
            <a:ext cx="1949970" cy="1438057"/>
          </a:xfrm>
          <a:prstGeom prst="wedgeEllipseCallout">
            <a:avLst/>
          </a:prstGeom>
          <a:solidFill>
            <a:schemeClr val="bg1"/>
          </a:solidFill>
          <a:ln w="28575" cmpd="sng">
            <a:solidFill>
              <a:schemeClr val="tx1"/>
            </a:solidFill>
          </a:ln>
        </p:spPr>
        <p:style>
          <a:lnRef idx="1">
            <a:schemeClr val="accent1"/>
          </a:lnRef>
          <a:fillRef idx="3">
            <a:schemeClr val="accent1"/>
          </a:fillRef>
          <a:effectRef idx="2">
            <a:schemeClr val="accent1"/>
          </a:effectRef>
          <a:fontRef idx="minor">
            <a:schemeClr val="lt1"/>
          </a:fontRef>
        </p:style>
      </p:sp>
      <p:sp>
        <p:nvSpPr>
          <p:cNvPr id="10" name="TextBox 9"/>
          <p:cNvSpPr txBox="1"/>
          <p:nvPr/>
        </p:nvSpPr>
        <p:spPr>
          <a:xfrm>
            <a:off x="7381457" y="1417638"/>
            <a:ext cx="1476286" cy="830997"/>
          </a:xfrm>
          <a:prstGeom prst="rect">
            <a:avLst/>
          </a:prstGeom>
          <a:noFill/>
        </p:spPr>
        <p:txBody>
          <a:bodyPr wrap="none" rtlCol="0">
            <a:spAutoFit/>
          </a:bodyPr>
          <a:lstStyle/>
          <a:p>
            <a:r>
              <a:rPr lang="en-US" sz="1600" dirty="0" smtClean="0">
                <a:solidFill>
                  <a:srgbClr val="FF0000"/>
                </a:solidFill>
                <a:latin typeface="Futura Condensed"/>
                <a:cs typeface="Futura Condensed"/>
              </a:rPr>
              <a:t>There are 4 printing</a:t>
            </a:r>
          </a:p>
          <a:p>
            <a:r>
              <a:rPr lang="en-US" sz="1600" dirty="0" smtClean="0">
                <a:solidFill>
                  <a:srgbClr val="FF0000"/>
                </a:solidFill>
                <a:latin typeface="Futura Condensed"/>
                <a:cs typeface="Futura Condensed"/>
              </a:rPr>
              <a:t>plates per </a:t>
            </a:r>
          </a:p>
          <a:p>
            <a:r>
              <a:rPr lang="en-US" sz="1600" dirty="0" smtClean="0">
                <a:solidFill>
                  <a:srgbClr val="FF0000"/>
                </a:solidFill>
                <a:latin typeface="Futura Condensed"/>
                <a:cs typeface="Futura Condensed"/>
              </a:rPr>
              <a:t>12 students </a:t>
            </a:r>
            <a:endParaRPr lang="en-US" sz="1600" dirty="0">
              <a:solidFill>
                <a:srgbClr val="FF0000"/>
              </a:solidFill>
              <a:latin typeface="Futura Condensed"/>
              <a:cs typeface="Futura Condense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140" y="273050"/>
            <a:ext cx="9144000" cy="1437350"/>
          </a:xfrm>
        </p:spPr>
        <p:txBody>
          <a:bodyPr>
            <a:normAutofit fontScale="90000"/>
          </a:bodyPr>
          <a:lstStyle/>
          <a:p>
            <a:r>
              <a:rPr lang="en-US" sz="2400" b="0" dirty="0" smtClean="0">
                <a:solidFill>
                  <a:srgbClr val="FFFF00"/>
                </a:solidFill>
                <a:latin typeface="Futura Condensed"/>
                <a:cs typeface="Futura Condensed"/>
              </a:rPr>
              <a:t>Students learn how to use self-control and become independent in application of pressure:</a:t>
            </a:r>
            <a:r>
              <a:rPr lang="en-US" b="0" dirty="0" smtClean="0">
                <a:solidFill>
                  <a:srgbClr val="FFFF00"/>
                </a:solidFill>
                <a:latin typeface="Futura Condensed"/>
                <a:cs typeface="Futura Condensed"/>
              </a:rPr>
              <a:t/>
            </a:r>
            <a:br>
              <a:rPr lang="en-US" b="0" dirty="0" smtClean="0">
                <a:solidFill>
                  <a:srgbClr val="FFFF00"/>
                </a:solidFill>
                <a:latin typeface="Futura Condensed"/>
                <a:cs typeface="Futura Condensed"/>
              </a:rPr>
            </a:br>
            <a:r>
              <a:rPr lang="en-US" sz="2222" b="0" dirty="0" smtClean="0">
                <a:solidFill>
                  <a:srgbClr val="FFFF00"/>
                </a:solidFill>
                <a:latin typeface="Futura Condensed"/>
                <a:cs typeface="Futura Condensed"/>
              </a:rPr>
              <a:t/>
            </a:r>
            <a:br>
              <a:rPr lang="en-US" sz="2222" b="0" dirty="0" smtClean="0">
                <a:solidFill>
                  <a:srgbClr val="FFFF00"/>
                </a:solidFill>
                <a:latin typeface="Futura Condensed"/>
                <a:cs typeface="Futura Condensed"/>
              </a:rPr>
            </a:br>
            <a:r>
              <a:rPr lang="en-US" sz="2222" b="0" dirty="0" smtClean="0">
                <a:solidFill>
                  <a:srgbClr val="FFFF00"/>
                </a:solidFill>
                <a:latin typeface="Futura Condensed"/>
                <a:cs typeface="Futura Condensed"/>
              </a:rPr>
              <a:t>	DIRECTLY			GRADUALLY			GENTLY			CONSISTENTLY</a:t>
            </a:r>
            <a:r>
              <a:rPr lang="en-US" b="0" dirty="0" smtClean="0">
                <a:solidFill>
                  <a:srgbClr val="FFFF00"/>
                </a:solidFill>
                <a:latin typeface="Futura Condensed"/>
                <a:cs typeface="Futura Condensed"/>
              </a:rPr>
              <a:t>	</a:t>
            </a:r>
            <a:r>
              <a:rPr lang="en-US" dirty="0" smtClean="0"/>
              <a:t/>
            </a:r>
            <a:br>
              <a:rPr lang="en-US" dirty="0" smtClean="0"/>
            </a:br>
            <a:endParaRPr lang="en-US" dirty="0"/>
          </a:p>
        </p:txBody>
      </p:sp>
      <p:pic>
        <p:nvPicPr>
          <p:cNvPr id="5" name="Picture 4"/>
          <p:cNvPicPr>
            <a:picLocks noChangeAspect="1"/>
          </p:cNvPicPr>
          <p:nvPr/>
        </p:nvPicPr>
        <p:blipFill>
          <a:blip r:embed="rId3"/>
          <a:stretch>
            <a:fillRect/>
          </a:stretch>
        </p:blipFill>
        <p:spPr>
          <a:xfrm>
            <a:off x="2812375" y="3048258"/>
            <a:ext cx="1736334" cy="1807366"/>
          </a:xfrm>
          <a:prstGeom prst="rect">
            <a:avLst/>
          </a:prstGeom>
        </p:spPr>
      </p:pic>
      <p:pic>
        <p:nvPicPr>
          <p:cNvPr id="22530" name="Picture 2"/>
          <p:cNvPicPr>
            <a:picLocks noChangeAspect="1" noChangeArrowheads="1"/>
          </p:cNvPicPr>
          <p:nvPr/>
        </p:nvPicPr>
        <p:blipFill>
          <a:blip r:embed="rId4"/>
          <a:srcRect/>
          <a:stretch>
            <a:fillRect/>
          </a:stretch>
        </p:blipFill>
        <p:spPr bwMode="auto">
          <a:xfrm>
            <a:off x="5095241" y="1710400"/>
            <a:ext cx="3633073" cy="4415764"/>
          </a:xfrm>
          <a:prstGeom prst="rect">
            <a:avLst/>
          </a:prstGeom>
          <a:noFill/>
          <a:ln w="9525">
            <a:noFill/>
            <a:miter lim="800000"/>
            <a:headEnd/>
            <a:tailEnd/>
          </a:ln>
          <a:effectLst/>
        </p:spPr>
      </p:pic>
      <p:pic>
        <p:nvPicPr>
          <p:cNvPr id="7" name="Picture 6"/>
          <p:cNvPicPr>
            <a:picLocks noChangeAspect="1"/>
          </p:cNvPicPr>
          <p:nvPr/>
        </p:nvPicPr>
        <p:blipFill>
          <a:blip r:embed="rId5"/>
          <a:stretch>
            <a:fillRect/>
          </a:stretch>
        </p:blipFill>
        <p:spPr>
          <a:xfrm>
            <a:off x="457200" y="4307867"/>
            <a:ext cx="2615623" cy="1818296"/>
          </a:xfrm>
          <a:prstGeom prst="rect">
            <a:avLst/>
          </a:prstGeom>
        </p:spPr>
      </p:pic>
      <p:pic>
        <p:nvPicPr>
          <p:cNvPr id="9" name="Picture 8"/>
          <p:cNvPicPr>
            <a:picLocks noChangeAspect="1"/>
          </p:cNvPicPr>
          <p:nvPr/>
        </p:nvPicPr>
        <p:blipFill>
          <a:blip r:embed="rId6"/>
          <a:stretch>
            <a:fillRect/>
          </a:stretch>
        </p:blipFill>
        <p:spPr>
          <a:xfrm>
            <a:off x="228140" y="2283880"/>
            <a:ext cx="2584235" cy="189750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srcRect/>
          <a:stretch>
            <a:fillRect/>
          </a:stretch>
        </p:blipFill>
        <p:spPr bwMode="auto">
          <a:xfrm>
            <a:off x="668492" y="2051224"/>
            <a:ext cx="4080180" cy="3047589"/>
          </a:xfrm>
          <a:prstGeom prst="rect">
            <a:avLst/>
          </a:prstGeom>
          <a:noFill/>
          <a:ln w="9525">
            <a:noFill/>
            <a:miter lim="800000"/>
            <a:headEnd/>
            <a:tailEnd/>
          </a:ln>
          <a:effectLst/>
        </p:spPr>
      </p:pic>
      <p:pic>
        <p:nvPicPr>
          <p:cNvPr id="23555" name="Picture 3"/>
          <p:cNvPicPr>
            <a:picLocks noChangeAspect="1" noChangeArrowheads="1"/>
          </p:cNvPicPr>
          <p:nvPr/>
        </p:nvPicPr>
        <p:blipFill>
          <a:blip r:embed="rId4"/>
          <a:srcRect/>
          <a:stretch>
            <a:fillRect/>
          </a:stretch>
        </p:blipFill>
        <p:spPr bwMode="auto">
          <a:xfrm>
            <a:off x="4748672" y="3575019"/>
            <a:ext cx="4395328" cy="3282981"/>
          </a:xfrm>
          <a:prstGeom prst="rect">
            <a:avLst/>
          </a:prstGeom>
          <a:noFill/>
          <a:ln w="9525">
            <a:noFill/>
            <a:miter lim="800000"/>
            <a:headEnd/>
            <a:tailEnd/>
          </a:ln>
          <a:effectLst/>
        </p:spPr>
      </p:pic>
      <p:sp>
        <p:nvSpPr>
          <p:cNvPr id="8" name="TextBox 7"/>
          <p:cNvSpPr txBox="1"/>
          <p:nvPr/>
        </p:nvSpPr>
        <p:spPr>
          <a:xfrm>
            <a:off x="668492" y="429846"/>
            <a:ext cx="8182431" cy="830997"/>
          </a:xfrm>
          <a:prstGeom prst="rect">
            <a:avLst/>
          </a:prstGeom>
          <a:noFill/>
          <a:ln>
            <a:noFill/>
          </a:ln>
        </p:spPr>
        <p:txBody>
          <a:bodyPr wrap="square" rtlCol="0">
            <a:spAutoFit/>
          </a:bodyPr>
          <a:lstStyle/>
          <a:p>
            <a:r>
              <a:rPr lang="en-US" sz="2400" dirty="0" smtClean="0">
                <a:solidFill>
                  <a:srgbClr val="FFFF00"/>
                </a:solidFill>
                <a:latin typeface="Futura Condensed"/>
                <a:cs typeface="Futura Condensed"/>
              </a:rPr>
              <a:t>Practicing consistently clean prints. The use of paper towel assists students to keep clean borders!  Lithography also polished up our paper prep process!</a:t>
            </a:r>
            <a:endParaRPr lang="en-US" sz="2400" dirty="0">
              <a:solidFill>
                <a:srgbClr val="FFFF00"/>
              </a:solidFill>
              <a:latin typeface="Futura Condensed"/>
              <a:cs typeface="Futura Condensed"/>
            </a:endParaRPr>
          </a:p>
        </p:txBody>
      </p:sp>
      <p:sp>
        <p:nvSpPr>
          <p:cNvPr id="5" name="TextBox 4"/>
          <p:cNvSpPr txBox="1"/>
          <p:nvPr/>
        </p:nvSpPr>
        <p:spPr>
          <a:xfrm>
            <a:off x="893627" y="1681892"/>
            <a:ext cx="2637148" cy="369332"/>
          </a:xfrm>
          <a:prstGeom prst="rect">
            <a:avLst/>
          </a:prstGeom>
          <a:noFill/>
        </p:spPr>
        <p:txBody>
          <a:bodyPr wrap="none" rtlCol="0">
            <a:spAutoFit/>
          </a:bodyPr>
          <a:lstStyle/>
          <a:p>
            <a:r>
              <a:rPr lang="en-US" dirty="0" smtClean="0">
                <a:solidFill>
                  <a:srgbClr val="FF0000"/>
                </a:solidFill>
                <a:latin typeface="Futura Condensed"/>
                <a:cs typeface="Futura Condensed"/>
              </a:rPr>
              <a:t>Centering and Marking an Edition</a:t>
            </a:r>
            <a:endParaRPr lang="en-US" dirty="0">
              <a:solidFill>
                <a:srgbClr val="FF0000"/>
              </a:solidFill>
              <a:latin typeface="Futura Condensed"/>
              <a:cs typeface="Futura Condensed"/>
            </a:endParaRPr>
          </a:p>
        </p:txBody>
      </p:sp>
      <p:sp>
        <p:nvSpPr>
          <p:cNvPr id="6" name="Oval Callout 5"/>
          <p:cNvSpPr/>
          <p:nvPr/>
        </p:nvSpPr>
        <p:spPr>
          <a:xfrm>
            <a:off x="4748672" y="1260843"/>
            <a:ext cx="4102251" cy="2314176"/>
          </a:xfrm>
          <a:prstGeom prst="wedgeEllipseCallout">
            <a:avLst/>
          </a:prstGeom>
          <a:solidFill>
            <a:schemeClr val="bg1"/>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wit</a:t>
            </a:r>
            <a:endParaRPr lang="en-US" dirty="0"/>
          </a:p>
        </p:txBody>
      </p:sp>
      <p:sp>
        <p:nvSpPr>
          <p:cNvPr id="9" name="TextBox 8"/>
          <p:cNvSpPr txBox="1"/>
          <p:nvPr/>
        </p:nvSpPr>
        <p:spPr>
          <a:xfrm>
            <a:off x="4971660" y="1866558"/>
            <a:ext cx="3558987" cy="1323439"/>
          </a:xfrm>
          <a:prstGeom prst="rect">
            <a:avLst/>
          </a:prstGeom>
          <a:noFill/>
        </p:spPr>
        <p:txBody>
          <a:bodyPr wrap="none" rtlCol="0">
            <a:spAutoFit/>
          </a:bodyPr>
          <a:lstStyle/>
          <a:p>
            <a:pPr algn="ctr"/>
            <a:r>
              <a:rPr lang="en-US" sz="2000" dirty="0" smtClean="0">
                <a:solidFill>
                  <a:srgbClr val="FF0000"/>
                </a:solidFill>
                <a:latin typeface="Futura Condensed"/>
                <a:cs typeface="Futura Condensed"/>
              </a:rPr>
              <a:t>Prior to printing , students mark 3</a:t>
            </a:r>
          </a:p>
          <a:p>
            <a:pPr algn="ctr"/>
            <a:r>
              <a:rPr lang="en-US" sz="2000" dirty="0" smtClean="0">
                <a:solidFill>
                  <a:srgbClr val="FF0000"/>
                </a:solidFill>
                <a:latin typeface="Futura Condensed"/>
                <a:cs typeface="Futura Condensed"/>
              </a:rPr>
              <a:t>Papers with Styrofoam line @ top, center. </a:t>
            </a:r>
          </a:p>
          <a:p>
            <a:pPr algn="ctr"/>
            <a:r>
              <a:rPr lang="en-US" sz="2000" dirty="0" smtClean="0">
                <a:solidFill>
                  <a:srgbClr val="FF0000"/>
                </a:solidFill>
                <a:latin typeface="Futura Condensed"/>
                <a:cs typeface="Futura Condensed"/>
              </a:rPr>
              <a:t>Then sign and number printing order </a:t>
            </a:r>
          </a:p>
          <a:p>
            <a:pPr algn="ctr"/>
            <a:r>
              <a:rPr lang="en-US" sz="2000" dirty="0" smtClean="0">
                <a:solidFill>
                  <a:srgbClr val="FF0000"/>
                </a:solidFill>
                <a:latin typeface="Futura Condensed"/>
                <a:cs typeface="Futura Condensed"/>
              </a:rPr>
              <a:t>With 3 papers numbered.</a:t>
            </a:r>
            <a:endParaRPr lang="en-US" sz="2000" dirty="0">
              <a:solidFill>
                <a:srgbClr val="FF0000"/>
              </a:solidFill>
              <a:latin typeface="Futura Condensed"/>
              <a:cs typeface="Futura Condense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extBox 1"/>
          <p:cNvSpPr txBox="1"/>
          <p:nvPr/>
        </p:nvSpPr>
        <p:spPr>
          <a:xfrm>
            <a:off x="391943" y="799675"/>
            <a:ext cx="8356196" cy="646331"/>
          </a:xfrm>
          <a:prstGeom prst="rect">
            <a:avLst/>
          </a:prstGeom>
          <a:noFill/>
        </p:spPr>
        <p:txBody>
          <a:bodyPr wrap="square" rtlCol="0">
            <a:spAutoFit/>
          </a:bodyPr>
          <a:lstStyle/>
          <a:p>
            <a:pPr algn="ctr"/>
            <a:r>
              <a:rPr lang="en-US" sz="3600" dirty="0" smtClean="0">
                <a:solidFill>
                  <a:srgbClr val="FFFF00"/>
                </a:solidFill>
                <a:latin typeface="Futura Condensed"/>
                <a:cs typeface="Futura Condensed"/>
              </a:rPr>
              <a:t>Lessons from Kitchen Lithography with the 5</a:t>
            </a:r>
            <a:r>
              <a:rPr lang="en-US" sz="3600" baseline="30000" dirty="0" smtClean="0">
                <a:solidFill>
                  <a:srgbClr val="FFFF00"/>
                </a:solidFill>
                <a:latin typeface="Futura Condensed"/>
                <a:cs typeface="Futura Condensed"/>
              </a:rPr>
              <a:t>th</a:t>
            </a:r>
            <a:r>
              <a:rPr lang="en-US" sz="3600" dirty="0" smtClean="0">
                <a:solidFill>
                  <a:srgbClr val="FFFF00"/>
                </a:solidFill>
                <a:latin typeface="Futura Condensed"/>
                <a:cs typeface="Futura Condensed"/>
              </a:rPr>
              <a:t> grade!</a:t>
            </a:r>
            <a:endParaRPr lang="en-US" sz="3600" dirty="0">
              <a:solidFill>
                <a:srgbClr val="FFFF00"/>
              </a:solidFill>
              <a:latin typeface="Futura Condensed"/>
              <a:cs typeface="Futura Condensed"/>
            </a:endParaRPr>
          </a:p>
        </p:txBody>
      </p:sp>
      <p:pic>
        <p:nvPicPr>
          <p:cNvPr id="3" name="Picture 2" descr="Litho supplies.jpg"/>
          <p:cNvPicPr>
            <a:picLocks noChangeAspect="1"/>
          </p:cNvPicPr>
          <p:nvPr/>
        </p:nvPicPr>
        <p:blipFill>
          <a:blip r:embed="rId3"/>
          <a:stretch>
            <a:fillRect/>
          </a:stretch>
        </p:blipFill>
        <p:spPr>
          <a:xfrm>
            <a:off x="2226228" y="1868035"/>
            <a:ext cx="5330407" cy="3008418"/>
          </a:xfrm>
          <a:prstGeom prst="rect">
            <a:avLst/>
          </a:prstGeom>
        </p:spPr>
      </p:pic>
      <p:sp>
        <p:nvSpPr>
          <p:cNvPr id="4" name="TextBox 3"/>
          <p:cNvSpPr txBox="1"/>
          <p:nvPr/>
        </p:nvSpPr>
        <p:spPr>
          <a:xfrm>
            <a:off x="1520734" y="5252769"/>
            <a:ext cx="6035902" cy="523220"/>
          </a:xfrm>
          <a:prstGeom prst="rect">
            <a:avLst/>
          </a:prstGeom>
          <a:noFill/>
        </p:spPr>
        <p:txBody>
          <a:bodyPr wrap="square" rtlCol="0">
            <a:spAutoFit/>
          </a:bodyPr>
          <a:lstStyle/>
          <a:p>
            <a:pPr algn="ctr"/>
            <a:r>
              <a:rPr lang="en-US" sz="2800" dirty="0" smtClean="0">
                <a:solidFill>
                  <a:srgbClr val="FF0000"/>
                </a:solidFill>
                <a:latin typeface="Futura Condensed"/>
                <a:cs typeface="Futura Condensed"/>
              </a:rPr>
              <a:t>Experiment First!</a:t>
            </a:r>
            <a:endParaRPr lang="en-US" sz="2800" dirty="0">
              <a:solidFill>
                <a:srgbClr val="FF0000"/>
              </a:solidFill>
              <a:latin typeface="Futura Condensed"/>
              <a:cs typeface="Futura Condense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2" name="TextBox 1"/>
          <p:cNvSpPr txBox="1"/>
          <p:nvPr/>
        </p:nvSpPr>
        <p:spPr>
          <a:xfrm>
            <a:off x="689817" y="454717"/>
            <a:ext cx="7397578" cy="584776"/>
          </a:xfrm>
          <a:prstGeom prst="rect">
            <a:avLst/>
          </a:prstGeom>
          <a:noFill/>
        </p:spPr>
        <p:txBody>
          <a:bodyPr wrap="none" rtlCol="0">
            <a:spAutoFit/>
          </a:bodyPr>
          <a:lstStyle/>
          <a:p>
            <a:r>
              <a:rPr lang="en-US" sz="3200" dirty="0" smtClean="0">
                <a:solidFill>
                  <a:srgbClr val="FFFF00"/>
                </a:solidFill>
                <a:latin typeface="Futura Condensed"/>
                <a:cs typeface="Futura Condensed"/>
              </a:rPr>
              <a:t>Edit, simplify </a:t>
            </a:r>
            <a:r>
              <a:rPr lang="en-US" sz="3200" smtClean="0">
                <a:solidFill>
                  <a:srgbClr val="FFFF00"/>
                </a:solidFill>
                <a:latin typeface="Futura Condensed"/>
                <a:cs typeface="Futura Condensed"/>
              </a:rPr>
              <a:t>and revise to </a:t>
            </a:r>
            <a:r>
              <a:rPr lang="en-US" sz="3200" dirty="0" smtClean="0">
                <a:solidFill>
                  <a:srgbClr val="FFFF00"/>
                </a:solidFill>
                <a:latin typeface="Futura Condensed"/>
                <a:cs typeface="Futura Condensed"/>
              </a:rPr>
              <a:t>keep your learners tuned in!</a:t>
            </a:r>
            <a:endParaRPr lang="en-US" sz="3200" dirty="0">
              <a:solidFill>
                <a:srgbClr val="FFFF00"/>
              </a:solidFill>
              <a:latin typeface="Futura Condensed"/>
              <a:cs typeface="Futura Condensed"/>
            </a:endParaRPr>
          </a:p>
        </p:txBody>
      </p:sp>
      <p:pic>
        <p:nvPicPr>
          <p:cNvPr id="3" name="Picture 2" descr="Foil mono.jpg"/>
          <p:cNvPicPr>
            <a:picLocks noChangeAspect="1"/>
          </p:cNvPicPr>
          <p:nvPr/>
        </p:nvPicPr>
        <p:blipFill>
          <a:blip r:embed="rId3"/>
          <a:stretch>
            <a:fillRect/>
          </a:stretch>
        </p:blipFill>
        <p:spPr>
          <a:xfrm rot="20605935">
            <a:off x="719511" y="1702017"/>
            <a:ext cx="5213830" cy="3894079"/>
          </a:xfrm>
          <a:prstGeom prst="rect">
            <a:avLst/>
          </a:prstGeom>
        </p:spPr>
      </p:pic>
      <p:pic>
        <p:nvPicPr>
          <p:cNvPr id="4" name="Picture 3" descr="IMG_3403.jpg"/>
          <p:cNvPicPr>
            <a:picLocks noChangeAspect="1"/>
          </p:cNvPicPr>
          <p:nvPr/>
        </p:nvPicPr>
        <p:blipFill>
          <a:blip r:embed="rId4"/>
          <a:stretch>
            <a:fillRect/>
          </a:stretch>
        </p:blipFill>
        <p:spPr>
          <a:xfrm>
            <a:off x="6670820" y="2932144"/>
            <a:ext cx="2124179" cy="2843942"/>
          </a:xfrm>
          <a:prstGeom prst="rect">
            <a:avLst/>
          </a:prstGeom>
        </p:spPr>
      </p:pic>
      <p:sp>
        <p:nvSpPr>
          <p:cNvPr id="5" name="Explosion 1 4"/>
          <p:cNvSpPr/>
          <p:nvPr/>
        </p:nvSpPr>
        <p:spPr>
          <a:xfrm>
            <a:off x="6670820" y="1988867"/>
            <a:ext cx="1416575" cy="1602550"/>
          </a:xfrm>
          <a:prstGeom prst="irregularSeal1">
            <a:avLst/>
          </a:prstGeom>
          <a:solidFill>
            <a:schemeClr val="bg1"/>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 II </a:t>
            </a:r>
            <a:endParaRPr lang="en-US" dirty="0"/>
          </a:p>
        </p:txBody>
      </p:sp>
      <p:sp>
        <p:nvSpPr>
          <p:cNvPr id="6" name="TextBox 5"/>
          <p:cNvSpPr txBox="1"/>
          <p:nvPr/>
        </p:nvSpPr>
        <p:spPr>
          <a:xfrm rot="20955835">
            <a:off x="7046778" y="2431479"/>
            <a:ext cx="790351" cy="646331"/>
          </a:xfrm>
          <a:prstGeom prst="rect">
            <a:avLst/>
          </a:prstGeom>
          <a:noFill/>
        </p:spPr>
        <p:txBody>
          <a:bodyPr wrap="square" rtlCol="0">
            <a:spAutoFit/>
          </a:bodyPr>
          <a:lstStyle/>
          <a:p>
            <a:pPr algn="ctr"/>
            <a:r>
              <a:rPr lang="en-US" dirty="0" smtClean="0">
                <a:latin typeface="Futura Condensed"/>
                <a:cs typeface="Futura Condensed"/>
              </a:rPr>
              <a:t>I Owe </a:t>
            </a:r>
          </a:p>
          <a:p>
            <a:pPr algn="ctr"/>
            <a:r>
              <a:rPr lang="en-US" dirty="0" smtClean="0">
                <a:latin typeface="Futura Condensed"/>
                <a:cs typeface="Futura Condensed"/>
              </a:rPr>
              <a:t>You!</a:t>
            </a:r>
            <a:endParaRPr lang="en-US" dirty="0">
              <a:latin typeface="Futura Condensed"/>
              <a:cs typeface="Futura Condense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sp>
        <p:nvSpPr>
          <p:cNvPr id="5" name="TextBox 4"/>
          <p:cNvSpPr txBox="1"/>
          <p:nvPr/>
        </p:nvSpPr>
        <p:spPr>
          <a:xfrm>
            <a:off x="3401400" y="0"/>
            <a:ext cx="5569858" cy="1107996"/>
          </a:xfrm>
          <a:prstGeom prst="rect">
            <a:avLst/>
          </a:prstGeom>
          <a:noFill/>
        </p:spPr>
        <p:txBody>
          <a:bodyPr wrap="square" rtlCol="0">
            <a:spAutoFit/>
          </a:bodyPr>
          <a:lstStyle/>
          <a:p>
            <a:pPr algn="ctr"/>
            <a:r>
              <a:rPr lang="en-US" sz="6600" i="1" dirty="0" smtClean="0">
                <a:latin typeface="Sathu"/>
                <a:cs typeface="Sathu"/>
              </a:rPr>
              <a:t>“bon a </a:t>
            </a:r>
            <a:r>
              <a:rPr lang="en-US" sz="6600" i="1" dirty="0" err="1" smtClean="0">
                <a:latin typeface="Sathu"/>
                <a:cs typeface="Sathu"/>
              </a:rPr>
              <a:t>tirer</a:t>
            </a:r>
            <a:r>
              <a:rPr lang="en-US" sz="6600" i="1" dirty="0" smtClean="0">
                <a:latin typeface="Sathu"/>
                <a:cs typeface="Sathu"/>
              </a:rPr>
              <a:t>”</a:t>
            </a:r>
            <a:endParaRPr lang="en-US" sz="6600" i="1" dirty="0">
              <a:latin typeface="Sathu"/>
              <a:cs typeface="Sathu"/>
            </a:endParaRPr>
          </a:p>
        </p:txBody>
      </p:sp>
      <p:sp>
        <p:nvSpPr>
          <p:cNvPr id="3" name="TextBox 2"/>
          <p:cNvSpPr txBox="1"/>
          <p:nvPr/>
        </p:nvSpPr>
        <p:spPr>
          <a:xfrm rot="20327534">
            <a:off x="27518" y="440733"/>
            <a:ext cx="3626113" cy="830997"/>
          </a:xfrm>
          <a:prstGeom prst="rect">
            <a:avLst/>
          </a:prstGeom>
          <a:noFill/>
        </p:spPr>
        <p:txBody>
          <a:bodyPr wrap="none" rtlCol="0">
            <a:spAutoFit/>
          </a:bodyPr>
          <a:lstStyle/>
          <a:p>
            <a:r>
              <a:rPr lang="en-US" sz="4800" dirty="0" smtClean="0">
                <a:solidFill>
                  <a:srgbClr val="FFFF00"/>
                </a:solidFill>
                <a:latin typeface="Futura Condensed"/>
                <a:cs typeface="Futura Condensed"/>
              </a:rPr>
              <a:t>At last we were….</a:t>
            </a:r>
            <a:endParaRPr lang="en-US" sz="4800" dirty="0">
              <a:solidFill>
                <a:srgbClr val="FFFF00"/>
              </a:solidFill>
              <a:latin typeface="Futura Condensed"/>
              <a:cs typeface="Futura Condensed"/>
            </a:endParaRPr>
          </a:p>
        </p:txBody>
      </p:sp>
      <p:pic>
        <p:nvPicPr>
          <p:cNvPr id="4" name="Picture 3" descr="5th mono gallery.jpg"/>
          <p:cNvPicPr>
            <a:picLocks noChangeAspect="1"/>
          </p:cNvPicPr>
          <p:nvPr/>
        </p:nvPicPr>
        <p:blipFill>
          <a:blip r:embed="rId3"/>
          <a:stretch>
            <a:fillRect/>
          </a:stretch>
        </p:blipFill>
        <p:spPr>
          <a:xfrm>
            <a:off x="1416033" y="1444923"/>
            <a:ext cx="6569228" cy="49077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pic>
        <p:nvPicPr>
          <p:cNvPr id="2" name="Picture 1" descr="Lich.jpg"/>
          <p:cNvPicPr>
            <a:picLocks noChangeAspect="1"/>
          </p:cNvPicPr>
          <p:nvPr/>
        </p:nvPicPr>
        <p:blipFill>
          <a:blip r:embed="rId3"/>
          <a:stretch>
            <a:fillRect/>
          </a:stretch>
        </p:blipFill>
        <p:spPr>
          <a:xfrm>
            <a:off x="412908" y="302564"/>
            <a:ext cx="8128000" cy="4826000"/>
          </a:xfrm>
          <a:prstGeom prst="rect">
            <a:avLst/>
          </a:prstGeom>
        </p:spPr>
      </p:pic>
      <p:sp>
        <p:nvSpPr>
          <p:cNvPr id="3" name="TextBox 2"/>
          <p:cNvSpPr txBox="1"/>
          <p:nvPr/>
        </p:nvSpPr>
        <p:spPr>
          <a:xfrm rot="21094053">
            <a:off x="480954" y="4658683"/>
            <a:ext cx="8703319" cy="1569660"/>
          </a:xfrm>
          <a:prstGeom prst="rect">
            <a:avLst/>
          </a:prstGeom>
          <a:noFill/>
        </p:spPr>
        <p:txBody>
          <a:bodyPr wrap="square" rtlCol="0">
            <a:spAutoFit/>
          </a:bodyPr>
          <a:lstStyle/>
          <a:p>
            <a:r>
              <a:rPr lang="en-US" sz="2400" b="1" dirty="0" smtClean="0"/>
              <a:t>The Lichtenstein Retrospective </a:t>
            </a:r>
            <a:r>
              <a:rPr lang="en-US" sz="2400" dirty="0" smtClean="0">
                <a:solidFill>
                  <a:srgbClr val="FF0000"/>
                </a:solidFill>
              </a:rPr>
              <a:t>inspired so much:  </a:t>
            </a:r>
          </a:p>
          <a:p>
            <a:r>
              <a:rPr lang="en-US" sz="2400" dirty="0" smtClean="0">
                <a:solidFill>
                  <a:srgbClr val="FF0000"/>
                </a:solidFill>
              </a:rPr>
              <a:t>	How he found his own style</a:t>
            </a:r>
          </a:p>
          <a:p>
            <a:r>
              <a:rPr lang="en-US" sz="2400" dirty="0" smtClean="0">
                <a:solidFill>
                  <a:srgbClr val="FF0000"/>
                </a:solidFill>
              </a:rPr>
              <a:t>	The way he paid homage to artists he admired</a:t>
            </a:r>
          </a:p>
          <a:p>
            <a:r>
              <a:rPr lang="en-US" sz="2400" dirty="0" smtClean="0">
                <a:solidFill>
                  <a:srgbClr val="FF0000"/>
                </a:solidFill>
              </a:rPr>
              <a:t>	His use of color, line and space to convey a message</a:t>
            </a:r>
            <a:endParaRPr lang="en-US" sz="2400" dirty="0">
              <a:solidFill>
                <a:srgbClr val="FF0000"/>
              </a:solidFill>
            </a:endParaRPr>
          </a:p>
        </p:txBody>
      </p:sp>
      <p:pic>
        <p:nvPicPr>
          <p:cNvPr id="4" name="Picture 3" descr="Calling mom.jpg"/>
          <p:cNvPicPr>
            <a:picLocks noChangeAspect="1"/>
          </p:cNvPicPr>
          <p:nvPr/>
        </p:nvPicPr>
        <p:blipFill>
          <a:blip r:embed="rId4"/>
          <a:stretch>
            <a:fillRect/>
          </a:stretch>
        </p:blipFill>
        <p:spPr>
          <a:xfrm>
            <a:off x="2948854" y="1183289"/>
            <a:ext cx="2438802" cy="3329843"/>
          </a:xfrm>
          <a:prstGeom prst="rect">
            <a:avLst/>
          </a:prstGeom>
        </p:spPr>
      </p:pic>
      <p:sp>
        <p:nvSpPr>
          <p:cNvPr id="5" name="TextBox 4"/>
          <p:cNvSpPr txBox="1"/>
          <p:nvPr/>
        </p:nvSpPr>
        <p:spPr>
          <a:xfrm>
            <a:off x="5810117" y="6203507"/>
            <a:ext cx="3333883" cy="523220"/>
          </a:xfrm>
          <a:prstGeom prst="rect">
            <a:avLst/>
          </a:prstGeom>
          <a:noFill/>
        </p:spPr>
        <p:txBody>
          <a:bodyPr wrap="square" rtlCol="0">
            <a:spAutoFit/>
          </a:bodyPr>
          <a:lstStyle/>
          <a:p>
            <a:r>
              <a:rPr lang="en-US" sz="1400" i="1" dirty="0" smtClean="0"/>
              <a:t>“Calling Mom”  photo plate assignment using litho image of mom</a:t>
            </a:r>
            <a:endParaRPr lang="en-US" sz="1400" i="1"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pic>
        <p:nvPicPr>
          <p:cNvPr id="2" name="Picture 1" descr="Bubble Wrap print paper.jpg"/>
          <p:cNvPicPr>
            <a:picLocks noChangeAspect="1"/>
          </p:cNvPicPr>
          <p:nvPr/>
        </p:nvPicPr>
        <p:blipFill>
          <a:blip r:embed="rId3"/>
          <a:stretch>
            <a:fillRect/>
          </a:stretch>
        </p:blipFill>
        <p:spPr>
          <a:xfrm>
            <a:off x="227131" y="347456"/>
            <a:ext cx="7496746" cy="5599132"/>
          </a:xfrm>
          <a:prstGeom prst="rect">
            <a:avLst/>
          </a:prstGeom>
        </p:spPr>
      </p:pic>
      <p:pic>
        <p:nvPicPr>
          <p:cNvPr id="4" name="Picture 3"/>
          <p:cNvPicPr>
            <a:picLocks noChangeAspect="1"/>
          </p:cNvPicPr>
          <p:nvPr/>
        </p:nvPicPr>
        <p:blipFill>
          <a:blip r:embed="rId4"/>
          <a:stretch>
            <a:fillRect/>
          </a:stretch>
        </p:blipFill>
        <p:spPr>
          <a:xfrm>
            <a:off x="4939777" y="1882588"/>
            <a:ext cx="3717887" cy="467658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27A397"/>
        </a:solidFill>
        <a:effectLst/>
      </p:bgPr>
    </p:bg>
    <p:spTree>
      <p:nvGrpSpPr>
        <p:cNvPr id="1" name=""/>
        <p:cNvGrpSpPr/>
        <p:nvPr/>
      </p:nvGrpSpPr>
      <p:grpSpPr>
        <a:xfrm>
          <a:off x="0" y="0"/>
          <a:ext cx="0" cy="0"/>
          <a:chOff x="0" y="0"/>
          <a:chExt cx="0" cy="0"/>
        </a:xfrm>
      </p:grpSpPr>
      <p:pic>
        <p:nvPicPr>
          <p:cNvPr id="4" name="Picture 3" descr="photo-7.JPG"/>
          <p:cNvPicPr>
            <a:picLocks noChangeAspect="1"/>
          </p:cNvPicPr>
          <p:nvPr/>
        </p:nvPicPr>
        <p:blipFill>
          <a:blip r:embed="rId3"/>
          <a:stretch>
            <a:fillRect/>
          </a:stretch>
        </p:blipFill>
        <p:spPr>
          <a:xfrm rot="5183388">
            <a:off x="3345419" y="860622"/>
            <a:ext cx="4563208" cy="3408147"/>
          </a:xfrm>
          <a:prstGeom prst="rect">
            <a:avLst/>
          </a:prstGeom>
        </p:spPr>
      </p:pic>
      <p:pic>
        <p:nvPicPr>
          <p:cNvPr id="5" name="Picture 4" descr="Jane.jpg"/>
          <p:cNvPicPr>
            <a:picLocks noChangeAspect="1"/>
          </p:cNvPicPr>
          <p:nvPr/>
        </p:nvPicPr>
        <p:blipFill>
          <a:blip r:embed="rId4"/>
          <a:stretch>
            <a:fillRect/>
          </a:stretch>
        </p:blipFill>
        <p:spPr>
          <a:xfrm>
            <a:off x="6222244" y="3276328"/>
            <a:ext cx="2498279" cy="3345494"/>
          </a:xfrm>
          <a:prstGeom prst="rect">
            <a:avLst/>
          </a:prstGeom>
        </p:spPr>
      </p:pic>
      <p:pic>
        <p:nvPicPr>
          <p:cNvPr id="6" name="Picture 5" descr="photo-6.JPG"/>
          <p:cNvPicPr>
            <a:picLocks noChangeAspect="1"/>
          </p:cNvPicPr>
          <p:nvPr/>
        </p:nvPicPr>
        <p:blipFill>
          <a:blip r:embed="rId5"/>
          <a:stretch>
            <a:fillRect/>
          </a:stretch>
        </p:blipFill>
        <p:spPr>
          <a:xfrm rot="5104513">
            <a:off x="-410929" y="1085313"/>
            <a:ext cx="4833475" cy="3610001"/>
          </a:xfrm>
          <a:prstGeom prst="rect">
            <a:avLst/>
          </a:prstGeom>
        </p:spPr>
      </p:pic>
      <p:sp>
        <p:nvSpPr>
          <p:cNvPr id="7" name="TextBox 6"/>
          <p:cNvSpPr txBox="1"/>
          <p:nvPr/>
        </p:nvSpPr>
        <p:spPr>
          <a:xfrm rot="20740330">
            <a:off x="1324576" y="5157929"/>
            <a:ext cx="4189682" cy="1200329"/>
          </a:xfrm>
          <a:prstGeom prst="rect">
            <a:avLst/>
          </a:prstGeom>
          <a:noFill/>
        </p:spPr>
        <p:txBody>
          <a:bodyPr wrap="square" rtlCol="0">
            <a:spAutoFit/>
          </a:bodyPr>
          <a:lstStyle/>
          <a:p>
            <a:pPr algn="ctr"/>
            <a:r>
              <a:rPr lang="en-US" sz="3600" dirty="0" smtClean="0">
                <a:solidFill>
                  <a:srgbClr val="FF0000"/>
                </a:solidFill>
                <a:latin typeface="Futura Condensed"/>
                <a:cs typeface="Futura Condensed"/>
              </a:rPr>
              <a:t>“Art sends a message:</a:t>
            </a:r>
          </a:p>
          <a:p>
            <a:pPr algn="ctr"/>
            <a:r>
              <a:rPr lang="en-US" sz="3600" dirty="0" smtClean="0">
                <a:solidFill>
                  <a:srgbClr val="FF0000"/>
                </a:solidFill>
                <a:latin typeface="Futura Condensed"/>
                <a:cs typeface="Futura Condensed"/>
              </a:rPr>
              <a:t>Kindness 2013”</a:t>
            </a:r>
            <a:endParaRPr lang="en-US" sz="3600" dirty="0">
              <a:solidFill>
                <a:srgbClr val="FF0000"/>
              </a:solidFill>
              <a:latin typeface="Futura Condensed"/>
              <a:cs typeface="Futura Condense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1207</TotalTime>
  <Words>1128</Words>
  <Application>Microsoft Macintosh PowerPoint</Application>
  <PresentationFormat>On-screen Show (4:3)</PresentationFormat>
  <Paragraphs>80</Paragraphs>
  <Slides>14</Slides>
  <Notes>14</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Lessons from Lithography for Elementary Art</vt:lpstr>
      <vt:lpstr>Slide 2</vt:lpstr>
      <vt:lpstr>Discovered these 5 ways!</vt:lpstr>
      <vt:lpstr>Visual Aides provide continuous support with each step </vt:lpstr>
      <vt:lpstr>Analogies used in the process of preparing ink and  printing plate improve students Self-Control </vt:lpstr>
      <vt:lpstr>Printmaking offers the students an experience to develop a  community that practices of sharing, process, respect for space and materials </vt:lpstr>
      <vt:lpstr>Students learn how to use self-control and become independent in application of pressure:   DIRECTLY   GRADUALLY   GENTLY   CONSISTENTLY  </vt:lpstr>
      <vt:lpstr>Slide 8</vt:lpstr>
      <vt:lpstr>Slide 9</vt:lpstr>
      <vt:lpstr>Slide 10</vt:lpstr>
      <vt:lpstr>Slide 11</vt:lpstr>
      <vt:lpstr>Slide 12</vt:lpstr>
      <vt:lpstr>Slide 13</vt:lpstr>
      <vt:lpstr>Slide 14</vt:lpstr>
    </vt:vector>
  </TitlesOfParts>
  <Company>horace mann elementary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Paige Byrne</dc:creator>
  <cp:lastModifiedBy>Paige Byrne</cp:lastModifiedBy>
  <cp:revision>13</cp:revision>
  <dcterms:created xsi:type="dcterms:W3CDTF">2013-01-02T18:36:39Z</dcterms:created>
  <dcterms:modified xsi:type="dcterms:W3CDTF">2013-01-02T18:37:41Z</dcterms:modified>
</cp:coreProperties>
</file>